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4"/>
  </p:sldMasterIdLst>
  <p:sldIdLst>
    <p:sldId id="256" r:id="rId5"/>
    <p:sldId id="258" r:id="rId6"/>
    <p:sldId id="267" r:id="rId7"/>
    <p:sldId id="259" r:id="rId8"/>
    <p:sldId id="273" r:id="rId9"/>
    <p:sldId id="276" r:id="rId10"/>
    <p:sldId id="260" r:id="rId11"/>
    <p:sldId id="274" r:id="rId12"/>
    <p:sldId id="278" r:id="rId13"/>
    <p:sldId id="277" r:id="rId14"/>
    <p:sldId id="264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714939-2669-48E3-BFA6-27687FE8C4F9}" v="1" dt="2025-05-26T16:00:46.9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4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54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2360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0891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665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121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768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1080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0705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6550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126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9A3B2-DDF7-4D1E-B5C9-D8A19C375F54}" type="datetimeFigureOut">
              <a:rPr lang="nl-NL" smtClean="0"/>
              <a:t>16-6-2025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609E9-D780-476C-B1BD-D895AB1622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067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7F50D89-3DD7-43C5-8C27-5672144C0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3577456"/>
            <a:ext cx="10909640" cy="1687814"/>
          </a:xfrm>
        </p:spPr>
        <p:txBody>
          <a:bodyPr anchor="b">
            <a:normAutofit/>
          </a:bodyPr>
          <a:lstStyle/>
          <a:p>
            <a:r>
              <a:rPr lang="nl-NL" sz="5600" dirty="0"/>
              <a:t>Ophalen inbreng voor Ondersteuningsplan 2026-30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B268472-71C7-4890-AA83-4BDBDC12E3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1" y="5660607"/>
            <a:ext cx="10909643" cy="552659"/>
          </a:xfrm>
        </p:spPr>
        <p:txBody>
          <a:bodyPr anchor="t">
            <a:normAutofit/>
          </a:bodyPr>
          <a:lstStyle/>
          <a:p>
            <a:r>
              <a:rPr lang="nl-NL" dirty="0"/>
              <a:t>t.b.v. OPR, 26 mei 2025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643862E-EB1B-495D-8590-CD4F4E3B7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508" y="2242457"/>
            <a:ext cx="2531988" cy="1029961"/>
          </a:xfrm>
          <a:prstGeom prst="rect">
            <a:avLst/>
          </a:prstGeom>
        </p:spPr>
      </p:pic>
      <p:sp>
        <p:nvSpPr>
          <p:cNvPr id="7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436960-6918-D0D8-B2B0-AB82DC964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AF6554-954B-53C2-E791-1EB34DD84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81636F-2923-4549-856C-FEE4619F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5400" dirty="0"/>
              <a:t>Voorstel ambities </a:t>
            </a:r>
            <a:br>
              <a:rPr lang="nl-NL" sz="5400" dirty="0"/>
            </a:br>
            <a:r>
              <a:rPr lang="nl-NL" sz="5400" dirty="0"/>
              <a:t>OP 2026-2030 (2)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95B71987-503A-8FE2-2424-03D419188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AB8381-E86F-8FB3-9DF6-8F4AAC7CC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948100"/>
          </a:xfrm>
        </p:spPr>
        <p:txBody>
          <a:bodyPr anchor="ctr">
            <a:normAutofit/>
          </a:bodyPr>
          <a:lstStyle/>
          <a:p>
            <a:r>
              <a:rPr lang="nl-NL" sz="2200" dirty="0"/>
              <a:t>Ambitie 3: versterken van de samenwerking onderwijs – jeugdhulp</a:t>
            </a:r>
          </a:p>
          <a:p>
            <a:pPr lvl="1"/>
            <a:r>
              <a:rPr lang="nl-NL" sz="2000" dirty="0"/>
              <a:t>Ondanks ervaren druk blijven inzetten op samenwerken</a:t>
            </a:r>
          </a:p>
          <a:p>
            <a:r>
              <a:rPr lang="nl-NL" sz="2200" dirty="0"/>
              <a:t>Randvoorwaarde: een financieel houdbaar kader</a:t>
            </a:r>
          </a:p>
          <a:p>
            <a:pPr lvl="1"/>
            <a:r>
              <a:rPr lang="nl-NL" sz="2000" dirty="0"/>
              <a:t>vso-deelnamepercentage beperken</a:t>
            </a:r>
          </a:p>
          <a:p>
            <a:pPr lvl="1"/>
            <a:r>
              <a:rPr lang="nl-NL" sz="2000" dirty="0"/>
              <a:t>Ondersteuningsmiddelen volgen de leerling</a:t>
            </a:r>
          </a:p>
          <a:p>
            <a:r>
              <a:rPr lang="nl-NL" sz="2200" dirty="0"/>
              <a:t>Randvoorwaarde: Bestuur en organisatie</a:t>
            </a:r>
          </a:p>
          <a:p>
            <a:pPr lvl="1"/>
            <a:r>
              <a:rPr lang="nl-NL" sz="2000" dirty="0"/>
              <a:t>Kwaliteitscyclus en </a:t>
            </a:r>
            <a:r>
              <a:rPr lang="nl-NL" sz="2000" dirty="0" err="1"/>
              <a:t>datagestuurd</a:t>
            </a:r>
            <a:r>
              <a:rPr lang="nl-NL" sz="2000" dirty="0"/>
              <a:t> werken versterken</a:t>
            </a:r>
          </a:p>
          <a:p>
            <a:pPr lvl="1"/>
            <a:r>
              <a:rPr lang="nl-NL" sz="2000" dirty="0"/>
              <a:t>Soepele overgang naar nieuwe directeur-bestuurder </a:t>
            </a:r>
            <a:r>
              <a:rPr lang="nl-NL" sz="2000" dirty="0" err="1"/>
              <a:t>swv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473570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E5970A-1FFB-4B15-ACFC-D66B3D6D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4200"/>
              <a:t>Vergen deze ambities andere inzet/ faciliteiten/ voorzieningen?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820BDA-04A6-4629-A2B8-79919202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 fontScale="92500" lnSpcReduction="10000"/>
          </a:bodyPr>
          <a:lstStyle/>
          <a:p>
            <a:r>
              <a:rPr lang="nl-NL" sz="2600" dirty="0"/>
              <a:t>Op school: versterken docenten t.a.v. onderwijs, pedagogische context en ondersteuning leerlingen</a:t>
            </a:r>
          </a:p>
          <a:p>
            <a:pPr lvl="1"/>
            <a:r>
              <a:rPr lang="nl-NL" sz="2200" dirty="0"/>
              <a:t>Voortzetting werkgroepen inclusief onderwijs</a:t>
            </a:r>
          </a:p>
          <a:p>
            <a:pPr lvl="1"/>
            <a:r>
              <a:rPr lang="nl-NL" sz="2200" dirty="0"/>
              <a:t>Versterken verzuimaanpak op scholen</a:t>
            </a:r>
          </a:p>
          <a:p>
            <a:pPr lvl="1"/>
            <a:r>
              <a:rPr lang="nl-NL" sz="2200" dirty="0"/>
              <a:t>Inzet ook op </a:t>
            </a:r>
            <a:r>
              <a:rPr lang="nl-NL" sz="2200" dirty="0" err="1"/>
              <a:t>externaliserende</a:t>
            </a:r>
            <a:r>
              <a:rPr lang="nl-NL" sz="2200" dirty="0"/>
              <a:t> leerlingen</a:t>
            </a:r>
          </a:p>
          <a:p>
            <a:endParaRPr lang="nl-NL" sz="2600" dirty="0"/>
          </a:p>
          <a:p>
            <a:r>
              <a:rPr lang="nl-NL" sz="2600" dirty="0"/>
              <a:t>Kijken naar </a:t>
            </a:r>
            <a:r>
              <a:rPr lang="nl-NL" sz="2600" dirty="0" err="1"/>
              <a:t>good</a:t>
            </a:r>
            <a:r>
              <a:rPr lang="nl-NL" sz="2600" dirty="0"/>
              <a:t> </a:t>
            </a:r>
            <a:r>
              <a:rPr lang="nl-NL" sz="2600" dirty="0" err="1"/>
              <a:t>practises</a:t>
            </a:r>
            <a:r>
              <a:rPr lang="nl-NL" sz="2600" dirty="0"/>
              <a:t> in andere regio’s: </a:t>
            </a:r>
          </a:p>
          <a:p>
            <a:pPr lvl="1"/>
            <a:r>
              <a:rPr lang="nl-NL" sz="2200" dirty="0"/>
              <a:t>vo+-klassen in onderbouw vo</a:t>
            </a:r>
          </a:p>
          <a:p>
            <a:pPr lvl="1"/>
            <a:r>
              <a:rPr lang="nl-NL" sz="2200" dirty="0"/>
              <a:t>trajectklassen in vo </a:t>
            </a:r>
          </a:p>
          <a:p>
            <a:pPr lvl="1"/>
            <a:r>
              <a:rPr lang="nl-NL" sz="2200" dirty="0"/>
              <a:t>Model Amsterdam voor vo-vso</a:t>
            </a:r>
          </a:p>
          <a:p>
            <a:pPr lvl="2"/>
            <a:r>
              <a:rPr lang="nl-NL" sz="1800" dirty="0"/>
              <a:t>Regie bij het vo</a:t>
            </a:r>
          </a:p>
          <a:p>
            <a:endParaRPr lang="nl-NL" sz="2600" dirty="0"/>
          </a:p>
          <a:p>
            <a:r>
              <a:rPr lang="nl-NL" sz="2600" dirty="0"/>
              <a:t>Gesprek voeren over inzet/ voorzieningen in de lijn vo-vso en in </a:t>
            </a:r>
            <a:r>
              <a:rPr lang="nl-NL" sz="2600"/>
              <a:t>het onderwijszorgcontinuüm</a:t>
            </a:r>
            <a:endParaRPr lang="nl-NL" sz="2200" dirty="0"/>
          </a:p>
          <a:p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4114333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DF4DA5-8AD1-989E-D4BA-D15DBA950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6137C-4D53-DF0B-6C64-1C47BD7163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B7860B-0D07-4CFB-510C-3AAF8132E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4200" dirty="0"/>
              <a:t>Wil de OPR </a:t>
            </a:r>
            <a:r>
              <a:rPr lang="nl-NL" sz="4200" dirty="0" err="1"/>
              <a:t>aandachts-punten</a:t>
            </a:r>
            <a:r>
              <a:rPr lang="nl-NL" sz="4200" dirty="0"/>
              <a:t> meegeven voor het nieuwe OP?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7CB7F42-AAAD-0424-99F9-F8857D1F9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EE3D45-8FD7-E9AE-5DB9-676835C97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nl-NL" sz="2200" dirty="0"/>
          </a:p>
          <a:p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65878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E5970A-1FFB-4B15-ACFC-D66B3D6D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3000" dirty="0"/>
              <a:t>Wat moet aan de orde komen in een ondersteuningsplan van het SWV?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820BDA-04A6-4629-A2B8-79919202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nl-NL" sz="1900" dirty="0"/>
              <a:t>Missie / visie / leidende principes</a:t>
            </a:r>
          </a:p>
          <a:p>
            <a:r>
              <a:rPr lang="nl-NL" sz="1900" dirty="0"/>
              <a:t>Ondersteuning op de scholen</a:t>
            </a:r>
          </a:p>
          <a:p>
            <a:r>
              <a:rPr lang="nl-NL" sz="1900" dirty="0"/>
              <a:t>Boven-/ </a:t>
            </a:r>
            <a:r>
              <a:rPr lang="nl-NL" sz="1900" dirty="0" err="1"/>
              <a:t>tussenschoolse</a:t>
            </a:r>
            <a:r>
              <a:rPr lang="nl-NL" sz="1900" dirty="0"/>
              <a:t> arrangementen / dekkend netwerk</a:t>
            </a:r>
          </a:p>
          <a:p>
            <a:r>
              <a:rPr lang="nl-NL" sz="1900" dirty="0"/>
              <a:t>Doorgaande lijnen PO-VO, VO-vervolgonderwijs</a:t>
            </a:r>
          </a:p>
          <a:p>
            <a:r>
              <a:rPr lang="nl-NL" sz="1900" dirty="0"/>
              <a:t>Samenwerking met ouders</a:t>
            </a:r>
          </a:p>
          <a:p>
            <a:r>
              <a:rPr lang="nl-NL" sz="1900" dirty="0"/>
              <a:t>Samenwerking met jeugdhulp, gemeenten en anderen</a:t>
            </a:r>
          </a:p>
          <a:p>
            <a:r>
              <a:rPr lang="nl-NL" sz="1900" dirty="0"/>
              <a:t>Inzet van middelen</a:t>
            </a:r>
          </a:p>
          <a:p>
            <a:endParaRPr lang="nl-NL" sz="1900" dirty="0"/>
          </a:p>
          <a:p>
            <a:r>
              <a:rPr lang="nl-NL" sz="1900" dirty="0"/>
              <a:t>Deel B voor alles wat er al is (structuren, procedures)</a:t>
            </a:r>
          </a:p>
          <a:p>
            <a:r>
              <a:rPr lang="nl-NL" sz="1900" dirty="0"/>
              <a:t>Koersdocument in deel A</a:t>
            </a:r>
          </a:p>
          <a:p>
            <a:pPr lvl="1"/>
            <a:r>
              <a:rPr lang="nl-NL" sz="1900" dirty="0"/>
              <a:t>Welke bestaande dingen willen we blijven doen of beter doen?</a:t>
            </a:r>
          </a:p>
          <a:p>
            <a:pPr lvl="1"/>
            <a:r>
              <a:rPr lang="nl-NL" sz="1900" dirty="0"/>
              <a:t>Welke nieuwe dingen willen we ontwikkelen?</a:t>
            </a:r>
          </a:p>
        </p:txBody>
      </p:sp>
    </p:spTree>
    <p:extLst>
      <p:ext uri="{BB962C8B-B14F-4D97-AF65-F5344CB8AC3E}">
        <p14:creationId xmlns:p14="http://schemas.microsoft.com/office/powerpoint/2010/main" val="127827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E5970A-1FFB-4B15-ACFC-D66B3D6D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4000" dirty="0"/>
              <a:t>Proces van schrijven OP 2026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820BDA-04A6-4629-A2B8-79919202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nl-NL" sz="2200" dirty="0"/>
              <a:t>Sept / okt 2025</a:t>
            </a:r>
          </a:p>
          <a:p>
            <a:pPr lvl="1"/>
            <a:r>
              <a:rPr lang="nl-NL" sz="2200" dirty="0"/>
              <a:t>Ophalen inbreng </a:t>
            </a:r>
            <a:r>
              <a:rPr lang="nl-NL" sz="2200" dirty="0" err="1"/>
              <a:t>oco’s</a:t>
            </a:r>
            <a:r>
              <a:rPr lang="nl-NL" sz="2200" dirty="0"/>
              <a:t>, directies, OPR</a:t>
            </a:r>
          </a:p>
          <a:p>
            <a:pPr lvl="1"/>
            <a:r>
              <a:rPr lang="nl-NL" sz="2200" dirty="0"/>
              <a:t>Start meerjarenbegroting</a:t>
            </a:r>
          </a:p>
          <a:p>
            <a:r>
              <a:rPr lang="nl-NL" sz="2200" dirty="0"/>
              <a:t>Nov / dec 2025</a:t>
            </a:r>
          </a:p>
          <a:p>
            <a:pPr lvl="1"/>
            <a:r>
              <a:rPr lang="nl-NL" sz="2200" dirty="0"/>
              <a:t>Schrijven onderdelen</a:t>
            </a:r>
          </a:p>
          <a:p>
            <a:pPr lvl="1"/>
            <a:r>
              <a:rPr lang="nl-NL" sz="2200" dirty="0"/>
              <a:t>Reflectie &amp; commitment op onderdelen</a:t>
            </a:r>
          </a:p>
          <a:p>
            <a:pPr lvl="1"/>
            <a:r>
              <a:rPr lang="nl-NL" sz="2200" dirty="0"/>
              <a:t>Teksten in concept klaar</a:t>
            </a:r>
          </a:p>
          <a:p>
            <a:r>
              <a:rPr lang="nl-NL" sz="2200" dirty="0"/>
              <a:t>Jan/ feb 2026</a:t>
            </a:r>
          </a:p>
          <a:p>
            <a:pPr lvl="1"/>
            <a:r>
              <a:rPr lang="nl-NL" sz="2200" dirty="0"/>
              <a:t>Concept bespreken met directies, gemeenten</a:t>
            </a:r>
          </a:p>
          <a:p>
            <a:r>
              <a:rPr lang="nl-NL" sz="2200" dirty="0"/>
              <a:t>Maart / april 2026</a:t>
            </a:r>
          </a:p>
          <a:p>
            <a:pPr lvl="1"/>
            <a:r>
              <a:rPr lang="nl-NL" sz="2200" dirty="0"/>
              <a:t>Besluitvorming gemeenten, OPR, Algemene Vergadering</a:t>
            </a:r>
          </a:p>
          <a:p>
            <a:pPr lvl="1"/>
            <a:r>
              <a:rPr lang="nl-NL" sz="2200" dirty="0"/>
              <a:t>Voor 1 mei verzenden naar Inspectie</a:t>
            </a:r>
          </a:p>
        </p:txBody>
      </p:sp>
    </p:spTree>
    <p:extLst>
      <p:ext uri="{BB962C8B-B14F-4D97-AF65-F5344CB8AC3E}">
        <p14:creationId xmlns:p14="http://schemas.microsoft.com/office/powerpoint/2010/main" val="39585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E5970A-1FFB-4B15-ACFC-D66B3D6D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4000" dirty="0"/>
              <a:t>Ambities in het </a:t>
            </a:r>
            <a:br>
              <a:rPr lang="nl-NL" sz="4000" dirty="0"/>
            </a:br>
            <a:r>
              <a:rPr lang="nl-NL" sz="4000" dirty="0"/>
              <a:t>voorgaande </a:t>
            </a:r>
            <a:br>
              <a:rPr lang="nl-NL" sz="4000" dirty="0"/>
            </a:br>
            <a:r>
              <a:rPr lang="nl-NL" sz="4000" dirty="0"/>
              <a:t>OP 2022-2026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820BDA-04A6-4629-A2B8-79919202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nl-NL" sz="2200" dirty="0"/>
              <a:t>Ambitie 1: passend onderwijs is gezamenlijke verantwoordelijkheid</a:t>
            </a:r>
          </a:p>
          <a:p>
            <a:r>
              <a:rPr lang="nl-NL" sz="2200" dirty="0"/>
              <a:t>Ambitie 2: inclusiever onderwijs en een zorg-onderwijscontinuüm</a:t>
            </a:r>
          </a:p>
          <a:p>
            <a:r>
              <a:rPr lang="nl-NL" sz="2200" dirty="0"/>
              <a:t>Ambitie 3: versterken van de samenwerking onderwijs – jeugdhulp</a:t>
            </a:r>
          </a:p>
          <a:p>
            <a:r>
              <a:rPr lang="nl-NL" sz="2200" dirty="0"/>
              <a:t>Randvoorwaarde: een financieel houdbaar kader</a:t>
            </a:r>
          </a:p>
          <a:p>
            <a:r>
              <a:rPr lang="nl-NL" sz="2200" dirty="0"/>
              <a:t>Randvoorwaarde: Bestuur en organisatie</a:t>
            </a:r>
          </a:p>
        </p:txBody>
      </p:sp>
    </p:spTree>
    <p:extLst>
      <p:ext uri="{BB962C8B-B14F-4D97-AF65-F5344CB8AC3E}">
        <p14:creationId xmlns:p14="http://schemas.microsoft.com/office/powerpoint/2010/main" val="2451330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BF3FDF-6C50-C3DB-9917-3601E28F0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2DC1AA-757D-488B-7CBF-C74D1EA9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4000" dirty="0"/>
              <a:t>Realisatie ambities </a:t>
            </a:r>
            <a:br>
              <a:rPr lang="nl-NL" sz="4000" dirty="0"/>
            </a:br>
            <a:r>
              <a:rPr lang="nl-NL" sz="4000" dirty="0"/>
              <a:t>OP 2022</a:t>
            </a:r>
            <a:br>
              <a:rPr lang="nl-NL" sz="4000" dirty="0"/>
            </a:br>
            <a:r>
              <a:rPr lang="nl-NL" sz="4000" dirty="0"/>
              <a:t>(op hoofdzaken)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149D23-C070-E2C1-BB55-09961D2B7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749318"/>
          </a:xfrm>
        </p:spPr>
        <p:txBody>
          <a:bodyPr anchor="ctr">
            <a:normAutofit fontScale="92500" lnSpcReduction="10000"/>
          </a:bodyPr>
          <a:lstStyle/>
          <a:p>
            <a:r>
              <a:rPr lang="nl-NL" sz="2200" dirty="0"/>
              <a:t>Ambitie 1: passend onderwijs is gezamenlijke verantwoordelijkheid</a:t>
            </a:r>
          </a:p>
          <a:p>
            <a:pPr lvl="1"/>
            <a:r>
              <a:rPr lang="nl-NL" sz="2200" dirty="0"/>
              <a:t>Dit lukt behoorlijk</a:t>
            </a:r>
          </a:p>
          <a:p>
            <a:r>
              <a:rPr lang="nl-NL" sz="2200" dirty="0"/>
              <a:t>Ambitie 2: inclusiever onderwijs en een zorg-onderwijscontinuüm</a:t>
            </a:r>
          </a:p>
          <a:p>
            <a:pPr lvl="1"/>
            <a:r>
              <a:rPr lang="nl-NL" sz="2200" dirty="0"/>
              <a:t>Start gemaakt; nu door</a:t>
            </a:r>
          </a:p>
          <a:p>
            <a:pPr lvl="1"/>
            <a:r>
              <a:rPr lang="nl-NL" sz="2200" dirty="0"/>
              <a:t>Verzuim van leerlingen sterk toegenomen</a:t>
            </a:r>
          </a:p>
          <a:p>
            <a:r>
              <a:rPr lang="nl-NL" sz="2200" dirty="0"/>
              <a:t>Ambitie 3: versterken van de samenwerking onderwijs – jeugdhulp</a:t>
            </a:r>
          </a:p>
          <a:p>
            <a:pPr lvl="1"/>
            <a:r>
              <a:rPr lang="nl-NL" sz="2200" dirty="0"/>
              <a:t>Blijft veel aandacht vergen</a:t>
            </a:r>
          </a:p>
          <a:p>
            <a:pPr lvl="1"/>
            <a:r>
              <a:rPr lang="nl-NL" sz="2200" dirty="0"/>
              <a:t>Bezuinigingen bij gemeenten; meer druk richting onderwijs</a:t>
            </a:r>
          </a:p>
          <a:p>
            <a:r>
              <a:rPr lang="nl-NL" sz="2200" dirty="0"/>
              <a:t>Randvoorwaarde: een financieel houdbaar kader</a:t>
            </a:r>
          </a:p>
          <a:p>
            <a:pPr lvl="1"/>
            <a:r>
              <a:rPr lang="nl-NL" sz="2200" dirty="0"/>
              <a:t>Risico’s </a:t>
            </a:r>
            <a:r>
              <a:rPr lang="nl-NL" sz="2200" dirty="0" err="1"/>
              <a:t>lwoo</a:t>
            </a:r>
            <a:r>
              <a:rPr lang="nl-NL" sz="2200" dirty="0"/>
              <a:t> en pro opgelost</a:t>
            </a:r>
          </a:p>
          <a:p>
            <a:pPr lvl="1"/>
            <a:r>
              <a:rPr lang="nl-NL" sz="2200" dirty="0"/>
              <a:t>Risico vso-deelnamepercentage nog actueel</a:t>
            </a:r>
          </a:p>
          <a:p>
            <a:pPr lvl="2"/>
            <a:r>
              <a:rPr lang="nl-NL" sz="1800" dirty="0"/>
              <a:t>Eerst daling, nu weer stijging</a:t>
            </a:r>
          </a:p>
          <a:p>
            <a:r>
              <a:rPr lang="nl-NL" sz="2200" dirty="0"/>
              <a:t>Randvoorwaarde: Bestuur en organisatie</a:t>
            </a:r>
          </a:p>
          <a:p>
            <a:pPr lvl="1"/>
            <a:r>
              <a:rPr lang="nl-NL" sz="2200" dirty="0"/>
              <a:t>Onafhankelijk toezicht gerealiseerd</a:t>
            </a:r>
          </a:p>
        </p:txBody>
      </p:sp>
    </p:spTree>
    <p:extLst>
      <p:ext uri="{BB962C8B-B14F-4D97-AF65-F5344CB8AC3E}">
        <p14:creationId xmlns:p14="http://schemas.microsoft.com/office/powerpoint/2010/main" val="2423252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2F94A8-BCDC-1F40-E820-0B030AB60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F0D35E4-A603-8D65-0742-DB000442B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6F89B15-1346-FF20-04CE-29CF78447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4200" dirty="0"/>
              <a:t>Landelijke ontwikkelingen</a:t>
            </a:r>
            <a:br>
              <a:rPr lang="nl-NL" sz="4200" dirty="0"/>
            </a:br>
            <a:r>
              <a:rPr lang="nl-NL" sz="4200" dirty="0"/>
              <a:t>(1)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E19A3A3E-8FBC-1F0E-B374-78C662BC4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2901A3-259F-D114-F801-BB7B0B33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908344"/>
          </a:xfrm>
        </p:spPr>
        <p:txBody>
          <a:bodyPr anchor="ctr">
            <a:normAutofit/>
          </a:bodyPr>
          <a:lstStyle/>
          <a:p>
            <a:r>
              <a:rPr lang="nl-NL" sz="2200" dirty="0"/>
              <a:t>Inclusief onderwijs in 2035</a:t>
            </a:r>
          </a:p>
          <a:p>
            <a:r>
              <a:rPr lang="nl-NL" sz="2200" dirty="0"/>
              <a:t>Bezuiniging op onderwijs</a:t>
            </a:r>
          </a:p>
          <a:p>
            <a:r>
              <a:rPr lang="nl-NL" sz="2200" dirty="0"/>
              <a:t>Praktijkonderwijs direct bekostigd</a:t>
            </a:r>
          </a:p>
          <a:p>
            <a:r>
              <a:rPr lang="nl-NL" sz="2200" dirty="0"/>
              <a:t>Inspectie: meer verantwoording van inzet middelen passend onderwijs door scholen</a:t>
            </a:r>
          </a:p>
          <a:p>
            <a:r>
              <a:rPr lang="nl-NL" sz="2200" dirty="0"/>
              <a:t>T.a.v. samenwerkingsverbanden wordt verkend:</a:t>
            </a:r>
          </a:p>
          <a:p>
            <a:pPr lvl="1"/>
            <a:r>
              <a:rPr lang="nl-NL" sz="1800" dirty="0"/>
              <a:t>Beperking schoolmodel (hybride niet ter discussie)</a:t>
            </a:r>
          </a:p>
          <a:p>
            <a:pPr lvl="1"/>
            <a:r>
              <a:rPr lang="nl-NL" sz="1800" dirty="0"/>
              <a:t>Aanscherping doorzettingsmacht</a:t>
            </a:r>
          </a:p>
          <a:p>
            <a:pPr lvl="1"/>
            <a:r>
              <a:rPr lang="nl-NL" sz="1800" dirty="0"/>
              <a:t>Aanpassing regio-indeling</a:t>
            </a:r>
          </a:p>
          <a:p>
            <a:pPr marL="0" indent="0">
              <a:buNone/>
            </a:pP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156225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E5970A-1FFB-4B15-ACFC-D66B3D6D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4200" dirty="0"/>
              <a:t>Landelijke/ regionale ontwikkelingen</a:t>
            </a:r>
            <a:br>
              <a:rPr lang="nl-NL" sz="4200" dirty="0"/>
            </a:br>
            <a:r>
              <a:rPr lang="nl-NL" sz="4200" dirty="0"/>
              <a:t>(2)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2820BDA-04A6-4629-A2B8-79919202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713232"/>
            <a:ext cx="6224335" cy="5431536"/>
          </a:xfrm>
        </p:spPr>
        <p:txBody>
          <a:bodyPr anchor="ctr">
            <a:normAutofit/>
          </a:bodyPr>
          <a:lstStyle/>
          <a:p>
            <a:r>
              <a:rPr lang="nl-NL" sz="2200" dirty="0"/>
              <a:t>Afbouw jeugdhulp +</a:t>
            </a:r>
          </a:p>
          <a:p>
            <a:r>
              <a:rPr lang="nl-NL" sz="2200" dirty="0"/>
              <a:t>Verminderen langdurig verzuim bij leerlingen</a:t>
            </a:r>
          </a:p>
          <a:p>
            <a:pPr lvl="1"/>
            <a:r>
              <a:rPr lang="nl-NL" sz="2000" dirty="0"/>
              <a:t>Zorg-onderwijs-continuüm, leerrecht, educatie bij dagbestedingen, digitaal onderwijs</a:t>
            </a:r>
          </a:p>
          <a:p>
            <a:r>
              <a:rPr lang="nl-NL" sz="2200" dirty="0"/>
              <a:t>Groei in </a:t>
            </a:r>
            <a:r>
              <a:rPr lang="nl-NL" sz="2200" dirty="0" err="1"/>
              <a:t>so</a:t>
            </a:r>
            <a:r>
              <a:rPr lang="nl-NL" sz="2200" dirty="0"/>
              <a:t>/vso cluster 3 (</a:t>
            </a:r>
            <a:r>
              <a:rPr lang="nl-NL" sz="2200" dirty="0" err="1"/>
              <a:t>zml</a:t>
            </a:r>
            <a:r>
              <a:rPr lang="nl-NL" sz="2200" dirty="0"/>
              <a:t>)</a:t>
            </a:r>
          </a:p>
          <a:p>
            <a:r>
              <a:rPr lang="nl-NL" sz="2200" dirty="0"/>
              <a:t>Cluster 2 vso-scholen stoppen: </a:t>
            </a:r>
          </a:p>
          <a:p>
            <a:pPr lvl="1"/>
            <a:r>
              <a:rPr lang="nl-NL" sz="2000" dirty="0"/>
              <a:t>Begeleiding in regulier vo</a:t>
            </a:r>
          </a:p>
          <a:p>
            <a:r>
              <a:rPr lang="nl-NL" sz="2200" dirty="0"/>
              <a:t>(Financiële) tekorten in de jeugdhulp</a:t>
            </a:r>
          </a:p>
          <a:p>
            <a:pPr lvl="1"/>
            <a:r>
              <a:rPr lang="nl-NL" sz="2000" dirty="0"/>
              <a:t>Bezuinigingen, o.a. op preventieve hulp</a:t>
            </a:r>
          </a:p>
          <a:p>
            <a:pPr lvl="1"/>
            <a:r>
              <a:rPr lang="nl-NL" sz="2000" dirty="0"/>
              <a:t>Druk op onderwijs om meer te doen</a:t>
            </a:r>
          </a:p>
          <a:p>
            <a:r>
              <a:rPr lang="nl-NL" sz="2200" dirty="0"/>
              <a:t>Jeugdhulp toevoegen aan onderwijs (zorg in onderwijs)</a:t>
            </a:r>
          </a:p>
          <a:p>
            <a:pPr marL="0" indent="0">
              <a:buNone/>
            </a:pP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116682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63A086-7FE7-0796-5717-6D30322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97D679-E78F-5AAB-3722-3C36991E2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nl-NL" sz="5400" dirty="0"/>
              <a:t>Voorstel ambities </a:t>
            </a:r>
            <a:br>
              <a:rPr lang="nl-NL" sz="5400" dirty="0"/>
            </a:br>
            <a:r>
              <a:rPr lang="nl-NL" sz="5400" dirty="0"/>
              <a:t>OP 2026-2030 (1)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8AD3B1-2FBB-6065-E2AF-23F7EA6E3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948100"/>
          </a:xfrm>
        </p:spPr>
        <p:txBody>
          <a:bodyPr anchor="ctr">
            <a:normAutofit/>
          </a:bodyPr>
          <a:lstStyle/>
          <a:p>
            <a:r>
              <a:rPr lang="nl-NL" sz="2200" dirty="0"/>
              <a:t>Ambitie 1: passend onderwijs is gezamenlijke verantwoordelijkheid</a:t>
            </a:r>
          </a:p>
          <a:p>
            <a:pPr lvl="1"/>
            <a:r>
              <a:rPr lang="nl-NL" sz="2000" dirty="0"/>
              <a:t>Focus op versterken van onderwijs en pedagogische context, niet op steeds meer individueel maatwerk </a:t>
            </a:r>
          </a:p>
          <a:p>
            <a:pPr lvl="1"/>
            <a:r>
              <a:rPr lang="nl-NL" sz="2000" dirty="0"/>
              <a:t>Uitgangspunt: handhaven schoolmodel met hybride elementen</a:t>
            </a:r>
          </a:p>
          <a:p>
            <a:pPr lvl="1"/>
            <a:r>
              <a:rPr lang="nl-NL" sz="2000" dirty="0"/>
              <a:t>Verantwoording van inzet middelen passend onderwijs door scholen</a:t>
            </a:r>
          </a:p>
          <a:p>
            <a:r>
              <a:rPr lang="nl-NL" sz="2200" dirty="0"/>
              <a:t>Ambitie 2: inclusiever onderwijs, dekkend netwerk en een zorg-onderwijscontinuüm</a:t>
            </a:r>
          </a:p>
          <a:p>
            <a:pPr lvl="1"/>
            <a:r>
              <a:rPr lang="nl-NL" sz="2000" dirty="0"/>
              <a:t>Versterken onderwijsondersteuning in scholen en zo minder </a:t>
            </a:r>
            <a:r>
              <a:rPr lang="nl-NL" sz="2000" dirty="0" err="1"/>
              <a:t>lln</a:t>
            </a:r>
            <a:r>
              <a:rPr lang="nl-NL" sz="2000" dirty="0"/>
              <a:t> verwijzen naar vso</a:t>
            </a:r>
          </a:p>
          <a:p>
            <a:pPr lvl="1"/>
            <a:r>
              <a:rPr lang="nl-NL" sz="2000" dirty="0"/>
              <a:t>vso meer in regulier onderwijs (cluster 4 én 3)</a:t>
            </a:r>
          </a:p>
          <a:p>
            <a:pPr lvl="2"/>
            <a:r>
              <a:rPr lang="nl-NL" sz="1600" dirty="0"/>
              <a:t>Aandacht voor </a:t>
            </a:r>
            <a:r>
              <a:rPr lang="nl-NL" sz="1600" dirty="0" err="1"/>
              <a:t>externaliserende</a:t>
            </a:r>
            <a:r>
              <a:rPr lang="nl-NL" sz="1600" dirty="0"/>
              <a:t> doelgroep</a:t>
            </a:r>
          </a:p>
          <a:p>
            <a:pPr lvl="1"/>
            <a:r>
              <a:rPr lang="nl-NL" sz="2000" dirty="0"/>
              <a:t>Verminderen (langdurig) verzuim van leerlingen</a:t>
            </a:r>
          </a:p>
        </p:txBody>
      </p:sp>
    </p:spTree>
    <p:extLst>
      <p:ext uri="{BB962C8B-B14F-4D97-AF65-F5344CB8AC3E}">
        <p14:creationId xmlns:p14="http://schemas.microsoft.com/office/powerpoint/2010/main" val="310755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BFF5E7-2476-D427-A03D-748FF3B7D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37B85-B69B-3BD9-ED6F-5F4A72FD6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1141712"/>
            <a:ext cx="7923815" cy="11295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Onderwijs-zorg-continuüm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92712F8-36FA-35DF-0CE8-4098D9332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Tijdelijke aanduiding voor inhoud 3" descr="Afbeelding met tekst, Lettertype, logo, schermopname&#10;&#10;Door AI gegenereerde inhoud is mogelijk onjuist.">
            <a:extLst>
              <a:ext uri="{FF2B5EF4-FFF2-40B4-BE49-F238E27FC236}">
                <a16:creationId xmlns:a16="http://schemas.microsoft.com/office/drawing/2014/main" id="{A26B1778-B6E0-D003-AE19-542BBE8FF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139" y="2526194"/>
            <a:ext cx="10478721" cy="2252923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F9469B9-6468-5B6A-E832-8D4590388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8897" y="5231580"/>
            <a:ext cx="10459156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104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B21BFF60FE364DA1B02316A107CABE" ma:contentTypeVersion="19" ma:contentTypeDescription="Een nieuw document maken." ma:contentTypeScope="" ma:versionID="c9bb637aae4430cd2e6f7939967c242f">
  <xsd:schema xmlns:xsd="http://www.w3.org/2001/XMLSchema" xmlns:xs="http://www.w3.org/2001/XMLSchema" xmlns:p="http://schemas.microsoft.com/office/2006/metadata/properties" xmlns:ns2="c63d1cd4-3a86-4125-a048-418cd94b7970" xmlns:ns3="78cb95ab-8b08-47ea-89ba-ca1a603d4cc5" targetNamespace="http://schemas.microsoft.com/office/2006/metadata/properties" ma:root="true" ma:fieldsID="65c168218400ea8e8b41bd084b4b13af" ns2:_="" ns3:_="">
    <xsd:import namespace="c63d1cd4-3a86-4125-a048-418cd94b7970"/>
    <xsd:import namespace="78cb95ab-8b08-47ea-89ba-ca1a603d4cc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3d1cd4-3a86-4125-a048-418cd94b797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51722d2-f8a3-4141-abcc-d6c6463aa79b}" ma:internalName="TaxCatchAll" ma:showField="CatchAllData" ma:web="c63d1cd4-3a86-4125-a048-418cd94b79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cb95ab-8b08-47ea-89ba-ca1a603d4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8d486564-82b7-44ae-a7ab-4855407147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8cb95ab-8b08-47ea-89ba-ca1a603d4cc5">
      <Terms xmlns="http://schemas.microsoft.com/office/infopath/2007/PartnerControls"/>
    </lcf76f155ced4ddcb4097134ff3c332f>
    <TaxCatchAll xmlns="c63d1cd4-3a86-4125-a048-418cd94b7970" xsi:nil="true"/>
  </documentManagement>
</p:properties>
</file>

<file path=customXml/itemProps1.xml><?xml version="1.0" encoding="utf-8"?>
<ds:datastoreItem xmlns:ds="http://schemas.openxmlformats.org/officeDocument/2006/customXml" ds:itemID="{4B052357-E7EB-4C8B-B609-2EB5487051CC}"/>
</file>

<file path=customXml/itemProps2.xml><?xml version="1.0" encoding="utf-8"?>
<ds:datastoreItem xmlns:ds="http://schemas.openxmlformats.org/officeDocument/2006/customXml" ds:itemID="{D23B6380-E058-41ED-B68D-EB91274DC4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04AD3E-2132-4BD3-8AB0-AF43B4ABA0A3}">
  <ds:schemaRefs>
    <ds:schemaRef ds:uri="http://schemas.microsoft.com/office/2006/metadata/properties"/>
    <ds:schemaRef ds:uri="http://schemas.microsoft.com/office/infopath/2007/PartnerControls"/>
    <ds:schemaRef ds:uri="78cb95ab-8b08-47ea-89ba-ca1a603d4cc5"/>
    <ds:schemaRef ds:uri="c63d1cd4-3a86-4125-a048-418cd94b797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530</TotalTime>
  <Words>654</Words>
  <Application>Microsoft Office PowerPoint</Application>
  <PresentationFormat>Breedbeeld</PresentationFormat>
  <Paragraphs>103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2013 - 2022 Thema</vt:lpstr>
      <vt:lpstr>Ophalen inbreng voor Ondersteuningsplan 2026-30</vt:lpstr>
      <vt:lpstr>Wat moet aan de orde komen in een ondersteuningsplan van het SWV?</vt:lpstr>
      <vt:lpstr>Proces van schrijven OP 2026</vt:lpstr>
      <vt:lpstr>Ambities in het  voorgaande  OP 2022-2026</vt:lpstr>
      <vt:lpstr>Realisatie ambities  OP 2022 (op hoofdzaken)</vt:lpstr>
      <vt:lpstr>Landelijke ontwikkelingen (1)</vt:lpstr>
      <vt:lpstr>Landelijke/ regionale ontwikkelingen (2)</vt:lpstr>
      <vt:lpstr>Voorstel ambities  OP 2026-2030 (1)</vt:lpstr>
      <vt:lpstr>Onderwijs-zorg-continuüm</vt:lpstr>
      <vt:lpstr>Voorstel ambities  OP 2026-2030 (2)</vt:lpstr>
      <vt:lpstr>Vergen deze ambities andere inzet/ faciliteiten/ voorzieningen?</vt:lpstr>
      <vt:lpstr>Wil de OPR aandachts-punten meegeven voor het nieuwe OP?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Sonja Hardenbol</dc:creator>
  <cp:lastModifiedBy>Mariëtte  Verdoes | SWV VO MHR</cp:lastModifiedBy>
  <cp:revision>16</cp:revision>
  <dcterms:created xsi:type="dcterms:W3CDTF">2021-07-06T14:13:28Z</dcterms:created>
  <dcterms:modified xsi:type="dcterms:W3CDTF">2025-06-16T13:36:29Z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12800</vt:r8>
  </property>
  <property fmtid="{D5CDD505-2E9C-101B-9397-08002B2CF9AE}" pid="3" name="ContentTypeId">
    <vt:lpwstr>0x01010007B21BFF60FE364DA1B02316A107CABE</vt:lpwstr>
  </property>
  <property fmtid="{D5CDD505-2E9C-101B-9397-08002B2CF9AE}" pid="4" name="MediaServiceImageTags">
    <vt:lpwstr/>
  </property>
</Properties>
</file>